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86" r:id="rId5"/>
    <p:sldId id="259" r:id="rId6"/>
    <p:sldId id="310" r:id="rId7"/>
    <p:sldId id="311" r:id="rId8"/>
    <p:sldId id="309" r:id="rId9"/>
    <p:sldId id="285" r:id="rId10"/>
    <p:sldId id="303" r:id="rId11"/>
    <p:sldId id="304" r:id="rId12"/>
    <p:sldId id="305" r:id="rId13"/>
    <p:sldId id="291" r:id="rId14"/>
    <p:sldId id="292" r:id="rId15"/>
    <p:sldId id="278" r:id="rId16"/>
    <p:sldId id="293" r:id="rId17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1566" y="60"/>
      </p:cViewPr>
      <p:guideLst>
        <p:guide orient="horz" pos="1258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B1A386D-669E-4D1E-9392-A30EE18D367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B58C418-EB0B-475A-8DC9-AB2B8E8F8F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92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add some bullets as to why we would choose this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8C418-EB0B-475A-8DC9-AB2B8E8F8F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5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Please add some bullets as to why we would choose this section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8C418-EB0B-475A-8DC9-AB2B8E8F8F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58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8C418-EB0B-475A-8DC9-AB2B8E8F8F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33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areas should also indicate which typical section applies there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8C418-EB0B-475A-8DC9-AB2B8E8F8F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25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The areas should also indicate which typical section applies there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8C418-EB0B-475A-8DC9-AB2B8E8F8F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30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The areas should also indicate which typical section applies there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8C418-EB0B-475A-8DC9-AB2B8E8F8F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93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The areas should also indicate which typical section applies there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8C418-EB0B-475A-8DC9-AB2B8E8F8F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92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86CC-A964-A143-803E-4CF678090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1D2A-D3E4-AE45-B935-282D0AD2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57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86CC-A964-A143-803E-4CF678090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1D2A-D3E4-AE45-B935-282D0AD2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90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86CC-A964-A143-803E-4CF678090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1D2A-D3E4-AE45-B935-282D0AD2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3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86CC-A964-A143-803E-4CF678090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1D2A-D3E4-AE45-B935-282D0AD2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0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86CC-A964-A143-803E-4CF678090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1D2A-D3E4-AE45-B935-282D0AD2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1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86CC-A964-A143-803E-4CF678090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1D2A-D3E4-AE45-B935-282D0AD2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46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86CC-A964-A143-803E-4CF678090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1D2A-D3E4-AE45-B935-282D0AD2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18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86CC-A964-A143-803E-4CF678090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1D2A-D3E4-AE45-B935-282D0AD2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65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86CC-A964-A143-803E-4CF678090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1D2A-D3E4-AE45-B935-282D0AD2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2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86CC-A964-A143-803E-4CF678090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1D2A-D3E4-AE45-B935-282D0AD2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25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D86CC-A964-A143-803E-4CF678090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21D2A-D3E4-AE45-B935-282D0AD2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7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D86CC-A964-A143-803E-4CF678090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21D2A-D3E4-AE45-B935-282D0AD21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9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E8A596-B802-1B96-CF92-CD9559DC5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366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" y="0"/>
            <a:ext cx="5245101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>
            <a:outerShdw blurRad="40000" dist="1143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81"/>
          <a:stretch/>
        </p:blipFill>
        <p:spPr>
          <a:xfrm>
            <a:off x="-1" y="0"/>
            <a:ext cx="9144000" cy="9271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8600" y="1117600"/>
            <a:ext cx="5130800" cy="232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4000" b="1" spc="-80" dirty="0">
                <a:solidFill>
                  <a:schemeClr val="bg1"/>
                </a:solidFill>
                <a:latin typeface="Arial"/>
                <a:cs typeface="Arial"/>
              </a:rPr>
              <a:t>Farmington Sidewalk/Trail Connection Project</a:t>
            </a:r>
            <a:endParaRPr lang="en-US" sz="4000" spc="-8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228600" y="4399558"/>
            <a:ext cx="5091112" cy="115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rIns="0" anchor="t"/>
          <a:lstStyle/>
          <a:p>
            <a:pPr>
              <a:lnSpc>
                <a:spcPts val="2520"/>
              </a:lnSpc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Public Information Meeting</a:t>
            </a:r>
            <a:br>
              <a:rPr lang="en-US" sz="2800" b="1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May 4, 2023|  6:30 – 8:30 p.m.</a:t>
            </a:r>
          </a:p>
          <a:p>
            <a:pPr>
              <a:lnSpc>
                <a:spcPts val="252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Farmington Town Hall &amp; Zoom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28600" y="4318000"/>
            <a:ext cx="4760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8600" y="5549900"/>
            <a:ext cx="47609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228600" y="5593358"/>
            <a:ext cx="5091112" cy="115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rIns="0" anchor="t"/>
          <a:lstStyle/>
          <a:p>
            <a:pPr>
              <a:lnSpc>
                <a:spcPts val="252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Sponsored by:</a:t>
            </a:r>
          </a:p>
          <a:p>
            <a:pPr>
              <a:lnSpc>
                <a:spcPts val="252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Town of Farmington, Federal Highway Administration &amp; NYSDOT</a:t>
            </a:r>
          </a:p>
        </p:txBody>
      </p:sp>
    </p:spTree>
    <p:extLst>
      <p:ext uri="{BB962C8B-B14F-4D97-AF65-F5344CB8AC3E}">
        <p14:creationId xmlns:p14="http://schemas.microsoft.com/office/powerpoint/2010/main" val="83490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66700"/>
            <a:ext cx="57658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Project Approach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430213" y="995065"/>
            <a:ext cx="8526462" cy="635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Arial" charset="0"/>
              </a:rPr>
              <a:t>Proposed Work – Priority Areas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3600" dirty="0">
              <a:solidFill>
                <a:srgbClr val="FFFFFF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BE6BD4-A0D2-BA38-75D2-1AF7FD645EBF}"/>
              </a:ext>
            </a:extLst>
          </p:cNvPr>
          <p:cNvSpPr txBox="1"/>
          <p:nvPr/>
        </p:nvSpPr>
        <p:spPr>
          <a:xfrm>
            <a:off x="5308847" y="1534947"/>
            <a:ext cx="3835154" cy="5078313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Area 5: South Side of County Route 41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From Auburn trail crossing to existing sidewalk at west end of Hathaway’s Corners Incentive Zoning Site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Typical sections – Sidewalk with Buffer and Curb</a:t>
            </a: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Area 6: South Side of County Route 41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From intersection with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Savalla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Blvd. to the existing sidewalk at the intersection of State Route 322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Typical section – Sidewalk with Buffer</a:t>
            </a: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Area 7: Pedestrian Bridge Crossing Beaver Creek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South side of County Route 41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Typical section – Sidewalk with Buffer</a:t>
            </a: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95524B-231D-8FBB-7F13-C6BB5AD3C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0" y="2482044"/>
            <a:ext cx="5233387" cy="245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66700"/>
            <a:ext cx="57658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Project Approach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430213" y="995065"/>
            <a:ext cx="8526462" cy="635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Arial" charset="0"/>
              </a:rPr>
              <a:t>Proposed Work – Priority Areas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3600" dirty="0">
              <a:solidFill>
                <a:srgbClr val="FFFFFF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BE6BD4-A0D2-BA38-75D2-1AF7FD645EBF}"/>
              </a:ext>
            </a:extLst>
          </p:cNvPr>
          <p:cNvSpPr txBox="1"/>
          <p:nvPr/>
        </p:nvSpPr>
        <p:spPr>
          <a:xfrm>
            <a:off x="5213839" y="1534947"/>
            <a:ext cx="3930162" cy="313932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Area 8: West Side of Beaver Creek Road and North or Beaver Creek crossing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Between State Route 96 on the north and County Route 41 on the south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Typical section – Sidewalk with Buffer</a:t>
            </a: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Area 9: North Side of County Road 41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From intersection with State Route 332 to Beaver Creek Road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Typical section – Sidewalk with Buffer</a:t>
            </a: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90AC9E-A88B-685A-6CBF-9D17E0DE7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92" y="1630848"/>
            <a:ext cx="3930162" cy="50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66700"/>
            <a:ext cx="57658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Project Approach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430213" y="995065"/>
            <a:ext cx="8526462" cy="635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Arial" charset="0"/>
              </a:rPr>
              <a:t>Proposed Work – Priority Areas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3600" dirty="0">
              <a:solidFill>
                <a:srgbClr val="FFFFFF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BE6BD4-A0D2-BA38-75D2-1AF7FD645EBF}"/>
              </a:ext>
            </a:extLst>
          </p:cNvPr>
          <p:cNvSpPr txBox="1"/>
          <p:nvPr/>
        </p:nvSpPr>
        <p:spPr>
          <a:xfrm>
            <a:off x="5213839" y="1534947"/>
            <a:ext cx="3930162" cy="452431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Area 10: North Side of State Route 96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From Glen Carlin Drive to Fairdale Glen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Typical section – Sidewalk with Buffer and Curb</a:t>
            </a: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Area 12: South Side of State Route 96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From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Riedman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Office to Byrne Dairy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Typical section – Sidewalk with Buffer</a:t>
            </a: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23AAB0-3BE0-789B-A246-B8BB00FAFF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54"/>
          <a:stretch/>
        </p:blipFill>
        <p:spPr>
          <a:xfrm>
            <a:off x="184638" y="2080368"/>
            <a:ext cx="5029201" cy="14365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61985A-47C6-5680-0323-92EF8301D0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955"/>
          <a:stretch/>
        </p:blipFill>
        <p:spPr>
          <a:xfrm>
            <a:off x="214572" y="4382558"/>
            <a:ext cx="4999268" cy="195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66700"/>
            <a:ext cx="57658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Work to Date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354013" y="1171575"/>
            <a:ext cx="8526462" cy="4022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Design Survey</a:t>
            </a:r>
          </a:p>
          <a:p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Preliminary Design and Cost Estimates</a:t>
            </a:r>
          </a:p>
          <a:p>
            <a:r>
              <a:rPr lang="en-US" sz="3600" dirty="0">
                <a:solidFill>
                  <a:srgbClr val="FFFFFF"/>
                </a:solidFill>
                <a:latin typeface="Arial"/>
                <a:cs typeface="Arial"/>
              </a:rPr>
              <a:t>Environmental Screenings,   Preliminary Investigations</a:t>
            </a:r>
          </a:p>
          <a:p>
            <a:pPr>
              <a:lnSpc>
                <a:spcPct val="80000"/>
              </a:lnSpc>
            </a:pPr>
            <a:endParaRPr lang="en-US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764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266700"/>
            <a:ext cx="57658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Next Steps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480946" y="1311276"/>
            <a:ext cx="8015354" cy="5205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BankGothic Md BT" charset="0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Arial" charset="0"/>
              </a:rPr>
              <a:t>Finalize design concepts based on public input</a:t>
            </a:r>
          </a:p>
          <a:p>
            <a:pPr marL="514350" indent="-514350">
              <a:buFont typeface="BankGothic Md BT" charset="0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Arial" charset="0"/>
              </a:rPr>
              <a:t>Town and NYSDOT to grant Design Approval</a:t>
            </a:r>
          </a:p>
          <a:p>
            <a:pPr marL="514350" indent="-514350">
              <a:buFont typeface="BankGothic Md BT" charset="0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Arial" charset="0"/>
              </a:rPr>
              <a:t>Develop detailed design documents</a:t>
            </a:r>
          </a:p>
          <a:p>
            <a:pPr marL="514350" indent="-514350">
              <a:buFont typeface="BankGothic Md BT" charset="0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Arial" charset="0"/>
              </a:rPr>
              <a:t>Obtain permits</a:t>
            </a:r>
          </a:p>
          <a:p>
            <a:pPr marL="514350" indent="-514350">
              <a:buFont typeface="BankGothic Md BT" charset="0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Arial" charset="0"/>
              </a:rPr>
              <a:t>Advertise for bids</a:t>
            </a:r>
          </a:p>
          <a:p>
            <a:pPr marL="514350" indent="-514350">
              <a:buFont typeface="BankGothic Md BT" charset="0"/>
              <a:buAutoNum type="arabicPeriod"/>
            </a:pPr>
            <a:r>
              <a:rPr lang="en-US" sz="2400" dirty="0">
                <a:solidFill>
                  <a:srgbClr val="FFFFFF"/>
                </a:solidFill>
                <a:latin typeface="Arial" charset="0"/>
              </a:rPr>
              <a:t>Construct the sidewalk/trail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Arial" charset="0"/>
              </a:rPr>
              <a:t>	connections and pedestrian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latin typeface="Arial" charset="0"/>
              </a:rPr>
              <a:t>	bridge</a:t>
            </a:r>
          </a:p>
        </p:txBody>
      </p:sp>
      <p:pic>
        <p:nvPicPr>
          <p:cNvPr id="3" name="Picture 2" descr="BU00949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23" y="2609152"/>
            <a:ext cx="4631154" cy="39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66700"/>
            <a:ext cx="57658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Project Schedule</a:t>
            </a:r>
          </a:p>
        </p:txBody>
      </p:sp>
      <p:sp>
        <p:nvSpPr>
          <p:cNvPr id="17" name="Rectangle 5"/>
          <p:cNvSpPr txBox="1">
            <a:spLocks noChangeArrowheads="1"/>
          </p:cNvSpPr>
          <p:nvPr/>
        </p:nvSpPr>
        <p:spPr>
          <a:xfrm>
            <a:off x="480946" y="1336676"/>
            <a:ext cx="8205854" cy="52054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The following are considered key project dates: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Design Approval								May/June 2023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Final Plans, Specifications &amp; Estimate	November 2023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Project Advertisement						December 2023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Bid Opening									January 2024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Contract Award								February 2024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Construction Completion					October 2024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>
              <a:lnSpc>
                <a:spcPts val="4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" y="2893270"/>
            <a:ext cx="86630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" y="3411227"/>
            <a:ext cx="86630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447141"/>
            <a:ext cx="86630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" y="3929184"/>
            <a:ext cx="86630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" y="4965098"/>
            <a:ext cx="86630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5483055"/>
            <a:ext cx="86630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" y="2375313"/>
            <a:ext cx="866305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A0538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81" y="1092200"/>
            <a:ext cx="1830865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B5A257-D6D3-E4CA-E4B5-F98740255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54"/>
            <a:ext cx="9144000" cy="6819492"/>
          </a:xfrm>
          <a:prstGeom prst="rect">
            <a:avLst/>
          </a:prstGeom>
        </p:spPr>
      </p:pic>
      <p:pic>
        <p:nvPicPr>
          <p:cNvPr id="5" name="Picture 4" descr="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66700"/>
            <a:ext cx="57658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Arial"/>
                <a:cs typeface="Arial"/>
              </a:rPr>
              <a:t>Questions+Answers</a:t>
            </a:r>
            <a:endParaRPr lang="en-US" sz="3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CD9759-B8F8-B487-D1F8-1493B6E9323B}"/>
              </a:ext>
            </a:extLst>
          </p:cNvPr>
          <p:cNvSpPr txBox="1"/>
          <p:nvPr/>
        </p:nvSpPr>
        <p:spPr>
          <a:xfrm>
            <a:off x="0" y="914400"/>
            <a:ext cx="9144000" cy="5909310"/>
          </a:xfrm>
          <a:prstGeom prst="rect">
            <a:avLst/>
          </a:prstGeom>
          <a:solidFill>
            <a:schemeClr val="tx1">
              <a:lumMod val="75000"/>
              <a:lumOff val="2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 descr="Q+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3" y="1846363"/>
            <a:ext cx="8116235" cy="305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66700"/>
            <a:ext cx="42291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Meeting Agenda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19100" y="1395413"/>
            <a:ext cx="8534400" cy="5461000"/>
          </a:xfrm>
          <a:prstGeom prst="rect">
            <a:avLst/>
          </a:prstGeom>
        </p:spPr>
        <p:txBody>
          <a:bodyPr vert="horz" lIns="0" tIns="45720" rIns="9144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6600"/>
                </a:solidFill>
                <a:latin typeface="Arial" charset="0"/>
              </a:rPr>
              <a:t>Introductions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Arial" charset="0"/>
              </a:rPr>
              <a:t>Town of Farmington:				Ron Brand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Arial" charset="0"/>
              </a:rPr>
              <a:t>NYSDOT LDSA Program Liaison:	Jon Harman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Arial" charset="0"/>
              </a:rPr>
              <a:t>Consultant: 							Fisher Associates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								   	Emily Smith, P.E.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									Pete Wlodarczyk, P.E.	</a:t>
            </a:r>
            <a:r>
              <a:rPr lang="en-US" sz="2000" dirty="0">
                <a:solidFill>
                  <a:srgbClr val="FFFFFF"/>
                </a:solidFill>
                <a:latin typeface="Arial" charset="0"/>
              </a:rPr>
              <a:t>								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Arial" charset="0"/>
              </a:rPr>
              <a:t>									</a:t>
            </a:r>
            <a:endParaRPr lang="en-US" sz="2000" i="1" dirty="0">
              <a:solidFill>
                <a:srgbClr val="FFFFFF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6600"/>
                </a:solidFill>
                <a:latin typeface="Arial" charset="0"/>
              </a:rPr>
              <a:t>Sign In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6600"/>
                </a:solidFill>
                <a:latin typeface="Arial" charset="0"/>
              </a:rPr>
              <a:t>Project History/Detailed Description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6600"/>
                </a:solidFill>
                <a:latin typeface="Arial" charset="0"/>
              </a:rPr>
              <a:t>Questions/Comments/Feedback</a:t>
            </a:r>
          </a:p>
        </p:txBody>
      </p:sp>
    </p:spTree>
    <p:extLst>
      <p:ext uri="{BB962C8B-B14F-4D97-AF65-F5344CB8AC3E}">
        <p14:creationId xmlns:p14="http://schemas.microsoft.com/office/powerpoint/2010/main" val="251386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66700"/>
            <a:ext cx="57658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Project Description</a:t>
            </a:r>
          </a:p>
        </p:txBody>
      </p:sp>
      <p:sp>
        <p:nvSpPr>
          <p:cNvPr id="17" name="Rectangle 5"/>
          <p:cNvSpPr txBox="1">
            <a:spLocks noChangeArrowheads="1"/>
          </p:cNvSpPr>
          <p:nvPr/>
        </p:nvSpPr>
        <p:spPr>
          <a:xfrm>
            <a:off x="368300" y="914400"/>
            <a:ext cx="8526463" cy="5730240"/>
          </a:xfrm>
          <a:prstGeom prst="rect">
            <a:avLst/>
          </a:prstGeom>
        </p:spPr>
        <p:txBody>
          <a:bodyPr vert="horz" lIns="0" tIns="45720" rIns="9144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2400" spc="-100" dirty="0">
                <a:solidFill>
                  <a:schemeClr val="bg1"/>
                </a:solidFill>
                <a:latin typeface="Arial"/>
                <a:cs typeface="Arial"/>
              </a:rPr>
              <a:t>The project will connect sidewalks and trail connections to fill the gaps in the existing pedestrian sidewalk and trail network.</a:t>
            </a:r>
          </a:p>
          <a:p>
            <a:pPr marL="0" indent="0">
              <a:lnSpc>
                <a:spcPts val="6200"/>
              </a:lnSpc>
              <a:spcBef>
                <a:spcPts val="0"/>
              </a:spcBef>
              <a:buNone/>
              <a:defRPr/>
            </a:pPr>
            <a:endParaRPr lang="en-US" sz="4800" spc="-1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lnSpc>
                <a:spcPts val="6200"/>
              </a:lnSpc>
              <a:spcBef>
                <a:spcPts val="0"/>
              </a:spcBef>
              <a:buNone/>
              <a:defRPr/>
            </a:pPr>
            <a:endParaRPr lang="en-US" sz="4800" spc="-1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lnSpc>
                <a:spcPts val="6200"/>
              </a:lnSpc>
              <a:spcBef>
                <a:spcPts val="0"/>
              </a:spcBef>
              <a:buNone/>
              <a:defRPr/>
            </a:pPr>
            <a:endParaRPr lang="en-US" sz="4800" spc="-1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lnSpc>
                <a:spcPts val="6200"/>
              </a:lnSpc>
              <a:spcBef>
                <a:spcPts val="0"/>
              </a:spcBef>
              <a:buNone/>
              <a:defRPr/>
            </a:pPr>
            <a:endParaRPr lang="en-US" sz="4800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EF7CC9-AEB0-1347-5DEE-DB09D7601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262" y="4055413"/>
            <a:ext cx="2888576" cy="26609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ED5CF2-DBB1-229B-FEA0-70B7A236A8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68" b="14722"/>
          <a:stretch/>
        </p:blipFill>
        <p:spPr>
          <a:xfrm>
            <a:off x="2237538" y="1746504"/>
            <a:ext cx="4646536" cy="22117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187DEA-689C-5CF1-72E8-5DF51D4977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78" b="9256"/>
          <a:stretch/>
        </p:blipFill>
        <p:spPr>
          <a:xfrm>
            <a:off x="3159702" y="4051305"/>
            <a:ext cx="2802208" cy="2665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F071F7-FC6C-C165-582D-17A3F7132F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725" r="4769"/>
          <a:stretch/>
        </p:blipFill>
        <p:spPr>
          <a:xfrm>
            <a:off x="95595" y="4055413"/>
            <a:ext cx="2824292" cy="266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0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66700"/>
            <a:ext cx="57658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Project Alternatives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039813" y="1781175"/>
            <a:ext cx="7875587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80000"/>
              </a:lnSpc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Null Alternative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Maintenance only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Maintains the existing sidewalk network with no improvements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lvl="1" indent="0">
              <a:lnSpc>
                <a:spcPct val="80000"/>
              </a:lnSpc>
              <a:buNone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>Alternative 1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Increases safety for pedestrians by providing sidewalks/trail paths that connect to existing facilities 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Proposed pedestrian bridge provides safe crossing over Beaver creek</a:t>
            </a: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Arial" charset="0"/>
            </a:endParaRP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lvl="1">
              <a:lnSpc>
                <a:spcPct val="80000"/>
              </a:lnSpc>
              <a:defRPr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lvl="1">
              <a:lnSpc>
                <a:spcPct val="80000"/>
              </a:lnSpc>
            </a:pPr>
            <a:endParaRPr lang="en-US" sz="3600" dirty="0">
              <a:solidFill>
                <a:srgbClr val="FFFFFF"/>
              </a:solidFill>
              <a:latin typeface="Arial" charset="0"/>
            </a:endParaRPr>
          </a:p>
          <a:p>
            <a:pPr marL="457200" lvl="1" indent="0">
              <a:lnSpc>
                <a:spcPct val="80000"/>
              </a:lnSpc>
              <a:buNone/>
            </a:pPr>
            <a:endParaRPr lang="en-US" sz="3600" dirty="0">
              <a:solidFill>
                <a:srgbClr val="FFFFFF"/>
              </a:solidFill>
              <a:latin typeface="Arial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24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" name="Picture 1" descr="Thumbs-Up-Thumbs-Dow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85420" y="1895475"/>
            <a:ext cx="975360" cy="1085618"/>
          </a:xfrm>
          <a:prstGeom prst="rect">
            <a:avLst/>
          </a:prstGeom>
        </p:spPr>
      </p:pic>
      <p:pic>
        <p:nvPicPr>
          <p:cNvPr id="3" name="Picture 2" descr="Thumbs-Up-Thumbs-Down.png">
            <a:extLst>
              <a:ext uri="{FF2B5EF4-FFF2-40B4-BE49-F238E27FC236}">
                <a16:creationId xmlns:a16="http://schemas.microsoft.com/office/drawing/2014/main" id="{7949AB1E-4347-50E0-E2D8-166B5174A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5"/>
          <a:stretch/>
        </p:blipFill>
        <p:spPr>
          <a:xfrm>
            <a:off x="185420" y="4348031"/>
            <a:ext cx="975360" cy="100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66700"/>
            <a:ext cx="57658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Typical Sections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68F1D3-CC1D-DABD-E9CB-382C9873AC95}"/>
              </a:ext>
            </a:extLst>
          </p:cNvPr>
          <p:cNvSpPr txBox="1">
            <a:spLocks noChangeArrowheads="1"/>
          </p:cNvSpPr>
          <p:nvPr/>
        </p:nvSpPr>
        <p:spPr>
          <a:xfrm>
            <a:off x="430213" y="995065"/>
            <a:ext cx="8526462" cy="635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Arial" charset="0"/>
              </a:rPr>
              <a:t>Concrete Sidewalk with Curb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3600" dirty="0">
              <a:solidFill>
                <a:srgbClr val="FFFFFF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C37962-3924-1746-F7D6-AC127FE7C91E}"/>
              </a:ext>
            </a:extLst>
          </p:cNvPr>
          <p:cNvSpPr txBox="1"/>
          <p:nvPr/>
        </p:nvSpPr>
        <p:spPr>
          <a:xfrm>
            <a:off x="457201" y="4296793"/>
            <a:ext cx="8230480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Match adjacent sidewalk section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Areas to minimize grading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Tight ROW or other existing features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ED56CBB-66C4-5F45-DDBD-5CA27172B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625" y="1711513"/>
            <a:ext cx="8658749" cy="218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0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66700"/>
            <a:ext cx="57658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Typical </a:t>
            </a:r>
            <a:r>
              <a:rPr lang="en-US" sz="3000" b="1" dirty="0" err="1">
                <a:solidFill>
                  <a:schemeClr val="bg1"/>
                </a:solidFill>
                <a:latin typeface="Arial"/>
                <a:cs typeface="Arial"/>
              </a:rPr>
              <a:t>SEctions</a:t>
            </a:r>
            <a:endParaRPr lang="en-US" sz="3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68F1D3-CC1D-DABD-E9CB-382C9873AC95}"/>
              </a:ext>
            </a:extLst>
          </p:cNvPr>
          <p:cNvSpPr txBox="1">
            <a:spLocks noChangeArrowheads="1"/>
          </p:cNvSpPr>
          <p:nvPr/>
        </p:nvSpPr>
        <p:spPr>
          <a:xfrm>
            <a:off x="430213" y="995065"/>
            <a:ext cx="8526462" cy="635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Arial" charset="0"/>
              </a:rPr>
              <a:t>Concrete Sidewalk with Buffer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3600" dirty="0">
              <a:solidFill>
                <a:srgbClr val="FFFFFF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102B30-0C18-EFF6-3547-EF999C2D1B3C}"/>
              </a:ext>
            </a:extLst>
          </p:cNvPr>
          <p:cNvSpPr txBox="1"/>
          <p:nvPr/>
        </p:nvSpPr>
        <p:spPr>
          <a:xfrm>
            <a:off x="1646397" y="4699437"/>
            <a:ext cx="7040402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Match adjacent sidewalk section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Maintain existing drainage swales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More available space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cs typeface="Arial"/>
              </a:rPr>
              <a:t>More aesthetic/snow storage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F96A604-9515-547E-0AB2-98634A6A9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799" y="1930528"/>
            <a:ext cx="7040401" cy="276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4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66700"/>
            <a:ext cx="57658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Typical Sections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68F1D3-CC1D-DABD-E9CB-382C9873AC95}"/>
              </a:ext>
            </a:extLst>
          </p:cNvPr>
          <p:cNvSpPr txBox="1">
            <a:spLocks noChangeArrowheads="1"/>
          </p:cNvSpPr>
          <p:nvPr/>
        </p:nvSpPr>
        <p:spPr>
          <a:xfrm>
            <a:off x="430213" y="995065"/>
            <a:ext cx="8526462" cy="635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Arial" charset="0"/>
              </a:rPr>
              <a:t>Trail and Bridge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3600" dirty="0">
              <a:solidFill>
                <a:srgbClr val="FFFFFF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071A79-B82E-AC36-01F2-D77D97577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80" t="6734" r="7091" b="12343"/>
          <a:stretch/>
        </p:blipFill>
        <p:spPr>
          <a:xfrm>
            <a:off x="457200" y="2734055"/>
            <a:ext cx="3785616" cy="1847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B0D5E4-819B-4692-CC36-8B19AFD688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8" r="8957" b="16224"/>
          <a:stretch/>
        </p:blipFill>
        <p:spPr>
          <a:xfrm>
            <a:off x="4572000" y="2082614"/>
            <a:ext cx="4389120" cy="347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66700"/>
            <a:ext cx="57658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Project Approach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68F1D3-CC1D-DABD-E9CB-382C9873AC95}"/>
              </a:ext>
            </a:extLst>
          </p:cNvPr>
          <p:cNvSpPr txBox="1">
            <a:spLocks noChangeArrowheads="1"/>
          </p:cNvSpPr>
          <p:nvPr/>
        </p:nvSpPr>
        <p:spPr>
          <a:xfrm>
            <a:off x="430213" y="995065"/>
            <a:ext cx="8526462" cy="635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Arial" charset="0"/>
              </a:rPr>
              <a:t>Pedestrian Bridge 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3600" dirty="0">
              <a:solidFill>
                <a:srgbClr val="FFFFFF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F72D3-9AB6-69C7-AAFB-393270C74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1438"/>
            <a:ext cx="9144000" cy="26787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BE803B-0510-C20E-14D9-AB55C37374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97"/>
          <a:stretch/>
        </p:blipFill>
        <p:spPr>
          <a:xfrm>
            <a:off x="537099" y="4382265"/>
            <a:ext cx="8069802" cy="227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1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66700"/>
            <a:ext cx="57658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/>
                <a:cs typeface="Arial"/>
              </a:rPr>
              <a:t>Project Approach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430213" y="995065"/>
            <a:ext cx="8526462" cy="635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3600" dirty="0">
                <a:solidFill>
                  <a:srgbClr val="FFFFFF"/>
                </a:solidFill>
                <a:latin typeface="Arial" charset="0"/>
              </a:rPr>
              <a:t>Proposed Work – Priority Areas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3600" dirty="0">
              <a:solidFill>
                <a:srgbClr val="FFFFFF"/>
              </a:solidFill>
              <a:latin typeface="Arial" charset="0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3137BE-99AD-40DA-2C09-9DF51C73F7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334"/>
          <a:stretch/>
        </p:blipFill>
        <p:spPr>
          <a:xfrm>
            <a:off x="65572" y="1630848"/>
            <a:ext cx="4990006" cy="5167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BE6BD4-A0D2-BA38-75D2-1AF7FD645EBF}"/>
              </a:ext>
            </a:extLst>
          </p:cNvPr>
          <p:cNvSpPr txBox="1"/>
          <p:nvPr/>
        </p:nvSpPr>
        <p:spPr>
          <a:xfrm>
            <a:off x="5134708" y="1675593"/>
            <a:ext cx="3943720" cy="5078313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Area 1: East Side of </a:t>
            </a:r>
            <a:r>
              <a:rPr lang="en-US" b="1" dirty="0" err="1">
                <a:solidFill>
                  <a:schemeClr val="bg1"/>
                </a:solidFill>
              </a:rPr>
              <a:t>Mertensia</a:t>
            </a:r>
            <a:r>
              <a:rPr lang="en-US" b="1" dirty="0">
                <a:solidFill>
                  <a:schemeClr val="bg1"/>
                </a:solidFill>
              </a:rPr>
              <a:t> Road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From Collett Woods Townhouse Project to Meyer’s RV site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Typical section – Sidewalk with Buffer</a:t>
            </a: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Area 2: West Side of </a:t>
            </a:r>
            <a:r>
              <a:rPr lang="en-US" b="1" dirty="0" err="1">
                <a:solidFill>
                  <a:schemeClr val="bg1"/>
                </a:solidFill>
              </a:rPr>
              <a:t>Mertensia</a:t>
            </a:r>
            <a:r>
              <a:rPr lang="en-US" b="1" dirty="0">
                <a:solidFill>
                  <a:schemeClr val="bg1"/>
                </a:solidFill>
              </a:rPr>
              <a:t> Road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From Auto Wash site to intersection of Elizabeth Way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Typical section – Sidewalk with Buffer</a:t>
            </a: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Area 3: West Side of </a:t>
            </a:r>
            <a:r>
              <a:rPr lang="en-US" b="1" dirty="0" err="1">
                <a:solidFill>
                  <a:schemeClr val="bg1"/>
                </a:solidFill>
              </a:rPr>
              <a:t>Mertensia</a:t>
            </a:r>
            <a:r>
              <a:rPr lang="en-US" b="1" dirty="0">
                <a:solidFill>
                  <a:schemeClr val="bg1"/>
                </a:solidFill>
              </a:rPr>
              <a:t> Road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North of intersection of Elizabeth Way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Typical section – Sidewalk with Buffer</a:t>
            </a:r>
          </a:p>
          <a:p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Area 4: North Side of State Route 96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From </a:t>
            </a: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Difelice’s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vacant parcel to Matties Power Sports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Typical section – Sidewalk with Buffer</a:t>
            </a:r>
          </a:p>
        </p:txBody>
      </p:sp>
    </p:spTree>
    <p:extLst>
      <p:ext uri="{BB962C8B-B14F-4D97-AF65-F5344CB8AC3E}">
        <p14:creationId xmlns:p14="http://schemas.microsoft.com/office/powerpoint/2010/main" val="11846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758</Words>
  <Application>Microsoft Office PowerPoint</Application>
  <PresentationFormat>On-screen Show (4:3)</PresentationFormat>
  <Paragraphs>167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BankGothic Md BT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Fisher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Opp</dc:creator>
  <cp:lastModifiedBy>John Robortella</cp:lastModifiedBy>
  <cp:revision>127</cp:revision>
  <cp:lastPrinted>2023-05-03T12:51:20Z</cp:lastPrinted>
  <dcterms:created xsi:type="dcterms:W3CDTF">2015-12-30T19:25:53Z</dcterms:created>
  <dcterms:modified xsi:type="dcterms:W3CDTF">2023-05-04T23:19:21Z</dcterms:modified>
</cp:coreProperties>
</file>